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87" r:id="rId5"/>
    <p:sldId id="279" r:id="rId6"/>
    <p:sldId id="288" r:id="rId7"/>
    <p:sldId id="282" r:id="rId8"/>
    <p:sldId id="283" r:id="rId9"/>
    <p:sldId id="284" r:id="rId10"/>
    <p:sldId id="285" r:id="rId11"/>
    <p:sldId id="286" r:id="rId12"/>
    <p:sldId id="289" r:id="rId13"/>
    <p:sldId id="290" r:id="rId14"/>
    <p:sldId id="294" r:id="rId15"/>
    <p:sldId id="304" r:id="rId16"/>
    <p:sldId id="305" r:id="rId17"/>
    <p:sldId id="306" r:id="rId18"/>
    <p:sldId id="308" r:id="rId19"/>
    <p:sldId id="309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29" y="8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70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940-99C7-4A21-82F8-24393ED04F01}" type="datetimeFigureOut">
              <a:rPr lang="it-IT" smtClean="0"/>
              <a:t>12/12/2019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982-2F82-4A24-9857-BFFE450B2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940-99C7-4A21-82F8-24393ED04F01}" type="datetimeFigureOut">
              <a:rPr lang="it-IT" smtClean="0"/>
              <a:t>12/12/2019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982-2F82-4A24-9857-BFFE450B2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74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940-99C7-4A21-82F8-24393ED04F01}" type="datetimeFigureOut">
              <a:rPr lang="it-IT" smtClean="0"/>
              <a:t>12/12/2019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982-2F82-4A24-9857-BFFE450B2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35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940-99C7-4A21-82F8-24393ED04F01}" type="datetimeFigureOut">
              <a:rPr lang="it-IT" smtClean="0"/>
              <a:t>12/12/2019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982-2F82-4A24-9857-BFFE450B2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61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940-99C7-4A21-82F8-24393ED04F01}" type="datetimeFigureOut">
              <a:rPr lang="it-IT" smtClean="0"/>
              <a:t>12/12/2019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982-2F82-4A24-9857-BFFE450B2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04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940-99C7-4A21-82F8-24393ED04F01}" type="datetimeFigureOut">
              <a:rPr lang="it-IT" smtClean="0"/>
              <a:t>12/12/2019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982-2F82-4A24-9857-BFFE450B2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72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940-99C7-4A21-82F8-24393ED04F01}" type="datetimeFigureOut">
              <a:rPr lang="it-IT" smtClean="0"/>
              <a:t>12/12/2019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982-2F82-4A24-9857-BFFE450B2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54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940-99C7-4A21-82F8-24393ED04F01}" type="datetimeFigureOut">
              <a:rPr lang="it-IT" smtClean="0"/>
              <a:t>12/12/2019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982-2F82-4A24-9857-BFFE450B2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62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940-99C7-4A21-82F8-24393ED04F01}" type="datetimeFigureOut">
              <a:rPr lang="it-IT" smtClean="0"/>
              <a:t>12/12/2019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982-2F82-4A24-9857-BFFE450B2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74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940-99C7-4A21-82F8-24393ED04F01}" type="datetimeFigureOut">
              <a:rPr lang="it-IT" smtClean="0"/>
              <a:t>12/12/2019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982-2F82-4A24-9857-BFFE450B2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92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7940-99C7-4A21-82F8-24393ED04F01}" type="datetimeFigureOut">
              <a:rPr lang="it-IT" smtClean="0"/>
              <a:t>12/12/2019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982-2F82-4A24-9857-BFFE450B2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7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07940-99C7-4A21-82F8-24393ED04F01}" type="datetimeFigureOut">
              <a:rPr lang="it-IT" smtClean="0"/>
              <a:t>12/12/2019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BA982-2F82-4A24-9857-BFFE450B2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7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Cognitive </a:t>
            </a:r>
            <a:r>
              <a:rPr lang="it-IT" dirty="0" err="1"/>
              <a:t>biases</a:t>
            </a:r>
            <a:r>
              <a:rPr lang="it-IT" dirty="0"/>
              <a:t> in future </a:t>
            </a:r>
            <a:r>
              <a:rPr lang="it-IT" dirty="0" err="1"/>
              <a:t>oriented</a:t>
            </a:r>
            <a:r>
              <a:rPr lang="it-IT" dirty="0"/>
              <a:t> </a:t>
            </a:r>
            <a:r>
              <a:rPr lang="it-IT" dirty="0" err="1"/>
              <a:t>studies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Andrea Bonaccorsi</a:t>
            </a:r>
          </a:p>
          <a:p>
            <a:r>
              <a:rPr lang="it-IT" dirty="0" err="1"/>
              <a:t>University</a:t>
            </a:r>
            <a:r>
              <a:rPr lang="it-IT" dirty="0"/>
              <a:t> of Pisa</a:t>
            </a:r>
          </a:p>
          <a:p>
            <a:endParaRPr lang="it-IT" dirty="0"/>
          </a:p>
          <a:p>
            <a:r>
              <a:rPr lang="it-IT" dirty="0"/>
              <a:t>BEFORE Conference</a:t>
            </a:r>
          </a:p>
          <a:p>
            <a:r>
              <a:rPr lang="it-IT" dirty="0"/>
              <a:t>Pisa, 26 </a:t>
            </a:r>
            <a:r>
              <a:rPr lang="it-IT" dirty="0" err="1"/>
              <a:t>November</a:t>
            </a:r>
            <a:r>
              <a:rPr lang="it-IT" dirty="0"/>
              <a:t> 2019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344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81378" y="866692"/>
            <a:ext cx="9883472" cy="5669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False </a:t>
            </a:r>
            <a:r>
              <a:rPr lang="it-IT" sz="3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consensus</a:t>
            </a:r>
            <a:r>
              <a:rPr lang="it-IT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endParaRPr lang="it-IT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show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affected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large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disastrous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case of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Sovacool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Noel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Orsato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2017).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overestimates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proportion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adopters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willing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new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might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false </a:t>
            </a:r>
            <a:r>
              <a:rPr lang="it-I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consensus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err="1"/>
              <a:t>Based</a:t>
            </a:r>
            <a:r>
              <a:rPr lang="it-IT" sz="2400" dirty="0"/>
              <a:t> on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technical</a:t>
            </a:r>
            <a:r>
              <a:rPr lang="it-IT" sz="2400" dirty="0"/>
              <a:t> background and positive </a:t>
            </a:r>
            <a:r>
              <a:rPr lang="it-IT" sz="2400" dirty="0" err="1"/>
              <a:t>attitude</a:t>
            </a:r>
            <a:r>
              <a:rPr lang="it-IT" sz="2400" dirty="0"/>
              <a:t> </a:t>
            </a:r>
            <a:r>
              <a:rPr lang="it-IT" sz="2400" dirty="0" err="1"/>
              <a:t>towards</a:t>
            </a:r>
            <a:r>
              <a:rPr lang="it-IT" sz="2400" dirty="0"/>
              <a:t> </a:t>
            </a:r>
            <a:r>
              <a:rPr lang="it-IT" sz="2400" dirty="0" err="1"/>
              <a:t>innovations</a:t>
            </a:r>
            <a:r>
              <a:rPr lang="it-IT" sz="2400" dirty="0"/>
              <a:t>, </a:t>
            </a:r>
            <a:r>
              <a:rPr lang="it-IT" sz="2400" dirty="0" err="1"/>
              <a:t>experts</a:t>
            </a:r>
            <a:r>
              <a:rPr lang="it-IT" sz="2400" dirty="0"/>
              <a:t> </a:t>
            </a:r>
            <a:r>
              <a:rPr lang="it-IT" sz="2400" dirty="0" err="1"/>
              <a:t>may</a:t>
            </a:r>
            <a:r>
              <a:rPr lang="it-IT" sz="2400" dirty="0"/>
              <a:t> take for </a:t>
            </a:r>
            <a:r>
              <a:rPr lang="it-IT" sz="2400" dirty="0" err="1"/>
              <a:t>granted</a:t>
            </a:r>
            <a:r>
              <a:rPr lang="it-IT" sz="2400" dirty="0"/>
              <a:t> the </a:t>
            </a:r>
            <a:r>
              <a:rPr lang="it-IT" sz="2400" dirty="0" err="1"/>
              <a:t>desirability</a:t>
            </a:r>
            <a:r>
              <a:rPr lang="it-IT" sz="2400" dirty="0"/>
              <a:t> of the </a:t>
            </a:r>
            <a:r>
              <a:rPr lang="it-IT" sz="2400" dirty="0" err="1"/>
              <a:t>technology</a:t>
            </a:r>
            <a:r>
              <a:rPr lang="it-IT" sz="2400" dirty="0"/>
              <a:t> and </a:t>
            </a:r>
            <a:r>
              <a:rPr lang="it-IT" sz="2400" dirty="0" err="1"/>
              <a:t>severely</a:t>
            </a:r>
            <a:r>
              <a:rPr lang="it-IT" sz="2400" dirty="0"/>
              <a:t> </a:t>
            </a:r>
            <a:r>
              <a:rPr lang="it-IT" sz="2400" dirty="0" err="1"/>
              <a:t>underestimate</a:t>
            </a:r>
            <a:r>
              <a:rPr lang="it-IT" sz="2400" dirty="0"/>
              <a:t> the </a:t>
            </a:r>
            <a:r>
              <a:rPr lang="it-IT" sz="2400" dirty="0" err="1"/>
              <a:t>difficulties</a:t>
            </a:r>
            <a:r>
              <a:rPr lang="it-IT" sz="2400" dirty="0"/>
              <a:t> and </a:t>
            </a:r>
            <a:r>
              <a:rPr lang="it-IT" sz="2400" dirty="0" err="1"/>
              <a:t>obstacles</a:t>
            </a:r>
            <a:r>
              <a:rPr lang="it-IT" sz="2400" dirty="0"/>
              <a:t> in the </a:t>
            </a:r>
            <a:r>
              <a:rPr lang="it-IT" sz="2400" dirty="0" err="1"/>
              <a:t>adoption</a:t>
            </a:r>
            <a:r>
              <a:rPr lang="it-IT" sz="2400" dirty="0"/>
              <a:t>. The false </a:t>
            </a:r>
            <a:r>
              <a:rPr lang="it-IT" sz="2400" dirty="0" err="1"/>
              <a:t>consensus</a:t>
            </a:r>
            <a:r>
              <a:rPr lang="it-IT" sz="2400" dirty="0"/>
              <a:t> </a:t>
            </a:r>
            <a:r>
              <a:rPr lang="it-IT" sz="2400" dirty="0" err="1"/>
              <a:t>effect</a:t>
            </a:r>
            <a:r>
              <a:rPr lang="it-IT" sz="2400" dirty="0"/>
              <a:t> </a:t>
            </a:r>
            <a:r>
              <a:rPr lang="it-IT" sz="2400" dirty="0" err="1"/>
              <a:t>may</a:t>
            </a:r>
            <a:r>
              <a:rPr lang="it-IT" sz="2400" dirty="0"/>
              <a:t> </a:t>
            </a:r>
            <a:r>
              <a:rPr lang="it-IT" sz="2400" dirty="0" err="1"/>
              <a:t>suggest</a:t>
            </a:r>
            <a:r>
              <a:rPr lang="it-IT" sz="2400" dirty="0"/>
              <a:t> a </a:t>
            </a:r>
            <a:r>
              <a:rPr lang="it-IT" sz="2400" dirty="0" err="1"/>
              <a:t>higher-than-true</a:t>
            </a:r>
            <a:r>
              <a:rPr lang="it-IT" sz="2400" dirty="0"/>
              <a:t> </a:t>
            </a:r>
            <a:r>
              <a:rPr lang="it-IT" sz="2400" dirty="0" err="1"/>
              <a:t>probability</a:t>
            </a:r>
            <a:r>
              <a:rPr lang="it-IT" sz="2400" dirty="0"/>
              <a:t> of </a:t>
            </a:r>
            <a:r>
              <a:rPr lang="it-IT" sz="2400" dirty="0" err="1"/>
              <a:t>acceptance</a:t>
            </a:r>
            <a:r>
              <a:rPr lang="it-IT" sz="2400" dirty="0"/>
              <a:t>.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50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04013" y="652008"/>
            <a:ext cx="9676737" cy="545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Hindsight</a:t>
            </a:r>
            <a:r>
              <a:rPr lang="it-IT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</a:t>
            </a:r>
            <a:endParaRPr lang="it-IT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hindsight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initially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Fischhoff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(1975; 1977),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unjustified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perceived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probability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due to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actually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took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Hawkins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Hastie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1990;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Agans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Shaffer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1994).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report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objectively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predictions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made </a:t>
            </a:r>
            <a:r>
              <a:rPr lang="it-I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physicians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unable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retrieve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time of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a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prediction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judgment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Arkes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Harkness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1980;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Arkes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1981;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Arkes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Freedman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1984;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Zwaen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2016). </a:t>
            </a: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54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67624" y="1160110"/>
            <a:ext cx="7776376" cy="527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Anchoring</a:t>
            </a:r>
            <a:r>
              <a:rPr lang="it-IT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endParaRPr lang="it-IT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producing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numeric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unknown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quantities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heavily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the information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task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realistic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Gigerenzer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2002).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Kahneman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Tversky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(1974),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anchor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estimate to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incorporate new information by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adjusting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estimate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anchor.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way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of information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distorted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judgment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Thorsteinson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2008).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5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60891" y="564543"/>
            <a:ext cx="983576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Advice</a:t>
            </a:r>
            <a:r>
              <a:rPr lang="it-IT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</a:t>
            </a:r>
            <a:r>
              <a:rPr lang="it-IT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</a:t>
            </a:r>
            <a:endParaRPr lang="it-IT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foresight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complain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utilization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makers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actively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declarations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in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decision-making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extensively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social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foresight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sponsors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nutshell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positions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overconfident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Galasso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Simcoe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2011;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Goldfarb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2012;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Hribar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Yang, 2015) and to take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little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advice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advice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Bonaccio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Dalal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2006;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2011).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7372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9074" y="703793"/>
            <a:ext cx="6231469" cy="482388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" y="596904"/>
            <a:ext cx="6079069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2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84200" y="347133"/>
            <a:ext cx="6061529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dirty="0"/>
              <a:t>Case n. 1</a:t>
            </a:r>
          </a:p>
          <a:p>
            <a:pPr algn="ctr">
              <a:lnSpc>
                <a:spcPct val="150000"/>
              </a:lnSpc>
            </a:pPr>
            <a:endParaRPr lang="it-IT" sz="3200" dirty="0"/>
          </a:p>
          <a:p>
            <a:pPr algn="ctr">
              <a:lnSpc>
                <a:spcPct val="150000"/>
              </a:lnSpc>
            </a:pPr>
            <a:r>
              <a:rPr kumimoji="0" lang="it-IT" sz="32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Customer </a:t>
            </a:r>
            <a:r>
              <a:rPr kumimoji="0" lang="it-IT" sz="320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Lifetime</a:t>
            </a:r>
            <a:r>
              <a:rPr kumimoji="0" lang="it-IT" sz="32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Value </a:t>
            </a:r>
            <a:r>
              <a:rPr lang="it-IT" sz="3200" dirty="0" err="1"/>
              <a:t>grows</a:t>
            </a:r>
            <a:r>
              <a:rPr lang="it-IT" sz="3200" dirty="0"/>
              <a:t> </a:t>
            </a:r>
            <a:r>
              <a:rPr lang="it-IT" sz="3200" dirty="0" err="1"/>
              <a:t>exponentially</a:t>
            </a:r>
            <a:r>
              <a:rPr lang="it-IT" sz="3200" dirty="0"/>
              <a:t> in </a:t>
            </a:r>
            <a:r>
              <a:rPr lang="it-IT" sz="3200" dirty="0" err="1"/>
              <a:t>respect</a:t>
            </a:r>
            <a:r>
              <a:rPr lang="it-IT" sz="3200" dirty="0"/>
              <a:t> to </a:t>
            </a:r>
            <a:r>
              <a:rPr lang="it-IT" sz="3200" dirty="0" err="1"/>
              <a:t>retention</a:t>
            </a:r>
            <a:r>
              <a:rPr lang="it-IT" sz="3200" dirty="0"/>
              <a:t> rate </a:t>
            </a:r>
            <a:r>
              <a:rPr lang="it-IT" sz="3200" dirty="0" err="1"/>
              <a:t>growth</a:t>
            </a:r>
            <a:r>
              <a:rPr kumimoji="0" lang="it-IT" sz="32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5782" y="801782"/>
            <a:ext cx="6921392" cy="519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9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5000" y="382014"/>
            <a:ext cx="5677504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/>
              <a:t>Case n. 2</a:t>
            </a:r>
          </a:p>
          <a:p>
            <a:pPr marL="0" marR="0" indent="0" algn="ctr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200" dirty="0"/>
          </a:p>
          <a:p>
            <a:pPr marL="0" marR="0" indent="0" algn="ctr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 err="1"/>
              <a:t>Mortgage</a:t>
            </a:r>
            <a:r>
              <a:rPr lang="it-IT" sz="3200" dirty="0"/>
              <a:t> balance </a:t>
            </a:r>
            <a:r>
              <a:rPr lang="it-IT" sz="3200" dirty="0" err="1"/>
              <a:t>decrease</a:t>
            </a:r>
            <a:r>
              <a:rPr lang="it-IT" sz="3200" dirty="0"/>
              <a:t> </a:t>
            </a:r>
            <a:r>
              <a:rPr lang="it-IT" sz="3200" dirty="0" err="1"/>
              <a:t>exponentially</a:t>
            </a:r>
            <a:r>
              <a:rPr lang="it-IT" sz="3200" dirty="0"/>
              <a:t> in </a:t>
            </a:r>
            <a:r>
              <a:rPr lang="it-IT" sz="3200" dirty="0" err="1"/>
              <a:t>respect</a:t>
            </a:r>
            <a:r>
              <a:rPr lang="it-IT" sz="3200" dirty="0"/>
              <a:t> of the </a:t>
            </a:r>
            <a:r>
              <a:rPr lang="it-IT" sz="3200" dirty="0" err="1"/>
              <a:t>remaining</a:t>
            </a:r>
            <a:r>
              <a:rPr lang="it-IT" sz="3200" dirty="0"/>
              <a:t> </a:t>
            </a:r>
            <a:r>
              <a:rPr lang="it-IT" sz="3200" dirty="0" err="1"/>
              <a:t>years</a:t>
            </a:r>
            <a:r>
              <a:rPr lang="it-IT" sz="3200" dirty="0"/>
              <a:t> to </a:t>
            </a:r>
            <a:r>
              <a:rPr lang="it-IT" sz="3200" dirty="0" err="1"/>
              <a:t>expire</a:t>
            </a:r>
            <a:r>
              <a:rPr lang="it-IT" sz="3200" dirty="0"/>
              <a:t> the bank </a:t>
            </a:r>
            <a:r>
              <a:rPr lang="it-IT" sz="3200" dirty="0" err="1"/>
              <a:t>loan</a:t>
            </a:r>
            <a:r>
              <a:rPr lang="it-IT" sz="3200" dirty="0"/>
              <a:t>.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1" y="857250"/>
            <a:ext cx="6858002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54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2943" y="804333"/>
            <a:ext cx="5130800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/>
              <a:t>Case n. 3</a:t>
            </a:r>
          </a:p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200" dirty="0"/>
          </a:p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 err="1"/>
              <a:t>It</a:t>
            </a:r>
            <a:r>
              <a:rPr lang="it-IT" sz="3200" dirty="0"/>
              <a:t> </a:t>
            </a:r>
            <a:r>
              <a:rPr lang="it-IT" sz="3200" dirty="0" err="1"/>
              <a:t>grows</a:t>
            </a:r>
            <a:r>
              <a:rPr lang="it-IT" sz="3200" dirty="0"/>
              <a:t> fast </a:t>
            </a:r>
            <a:r>
              <a:rPr lang="it-IT" sz="3200" dirty="0" err="1"/>
              <a:t>at</a:t>
            </a:r>
            <a:r>
              <a:rPr lang="it-IT" sz="3200" dirty="0"/>
              <a:t> the </a:t>
            </a:r>
            <a:r>
              <a:rPr lang="it-IT" sz="3200" dirty="0" err="1"/>
              <a:t>beginning</a:t>
            </a:r>
            <a:r>
              <a:rPr lang="it-IT" sz="3200" dirty="0"/>
              <a:t> </a:t>
            </a:r>
            <a:r>
              <a:rPr lang="it-IT" sz="3200" dirty="0" err="1"/>
              <a:t>then</a:t>
            </a:r>
            <a:r>
              <a:rPr lang="it-IT" sz="3200" dirty="0"/>
              <a:t> the </a:t>
            </a:r>
            <a:r>
              <a:rPr lang="it-IT" sz="3200" dirty="0" err="1"/>
              <a:t>growth</a:t>
            </a:r>
            <a:r>
              <a:rPr lang="it-IT" sz="3200" dirty="0"/>
              <a:t> rate </a:t>
            </a:r>
            <a:r>
              <a:rPr lang="it-IT" sz="3200" dirty="0" err="1"/>
              <a:t>decrease</a:t>
            </a:r>
            <a:r>
              <a:rPr lang="it-IT" sz="3200" dirty="0"/>
              <a:t>. </a:t>
            </a:r>
          </a:p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200" dirty="0"/>
          </a:p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 err="1"/>
              <a:t>It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the case of the </a:t>
            </a:r>
            <a:r>
              <a:rPr lang="it-IT" sz="3200" dirty="0" err="1"/>
              <a:t>expansion</a:t>
            </a:r>
            <a:r>
              <a:rPr lang="it-IT" sz="3200" dirty="0"/>
              <a:t> of production targets to reduce </a:t>
            </a:r>
            <a:r>
              <a:rPr lang="it-IT" sz="3200" dirty="0" err="1"/>
              <a:t>fixed</a:t>
            </a:r>
            <a:r>
              <a:rPr lang="it-IT" sz="3200" dirty="0"/>
              <a:t> costs.</a:t>
            </a:r>
            <a:endParaRPr kumimoji="0" lang="it-IT" sz="320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" r="3448" b="1196"/>
          <a:stretch/>
        </p:blipFill>
        <p:spPr>
          <a:xfrm rot="5400000">
            <a:off x="5578929" y="244929"/>
            <a:ext cx="6857998" cy="636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14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5771" y="673705"/>
            <a:ext cx="11640457" cy="66171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it-IT" sz="2800" b="1" dirty="0"/>
              <a:t>Non-linear </a:t>
            </a:r>
            <a:r>
              <a:rPr lang="it-IT" sz="2800" b="1" dirty="0" err="1"/>
              <a:t>relationships</a:t>
            </a:r>
            <a:endParaRPr lang="it-IT" sz="2800" b="1" dirty="0"/>
          </a:p>
          <a:p>
            <a:pPr algn="ctr"/>
            <a:endParaRPr lang="it-IT" sz="2800" dirty="0"/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800" b="1" dirty="0"/>
              <a:t>Green </a:t>
            </a:r>
            <a:r>
              <a:rPr lang="it-IT" sz="2800" b="1" dirty="0" err="1"/>
              <a:t>consumption</a:t>
            </a:r>
            <a:r>
              <a:rPr lang="it-IT" sz="2800" b="1" dirty="0"/>
              <a:t> </a:t>
            </a:r>
            <a:r>
              <a:rPr lang="it-IT" sz="2800" b="1" dirty="0" err="1"/>
              <a:t>preferences</a:t>
            </a:r>
            <a:endParaRPr lang="it-IT" sz="2800" b="1" dirty="0"/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2000" dirty="0"/>
              <a:t>High </a:t>
            </a:r>
            <a:r>
              <a:rPr lang="it-IT" sz="2000" dirty="0" err="1"/>
              <a:t>average</a:t>
            </a:r>
            <a:r>
              <a:rPr lang="it-IT" sz="2000" dirty="0"/>
              <a:t> score </a:t>
            </a:r>
            <a:r>
              <a:rPr lang="it-IT" sz="2000" dirty="0" err="1"/>
              <a:t>about</a:t>
            </a:r>
            <a:r>
              <a:rPr lang="it-IT" sz="2000" dirty="0"/>
              <a:t> </a:t>
            </a:r>
            <a:r>
              <a:rPr lang="it-IT" sz="2000" dirty="0" err="1"/>
              <a:t>purchase</a:t>
            </a:r>
            <a:r>
              <a:rPr lang="it-IT" sz="2000" dirty="0"/>
              <a:t> </a:t>
            </a:r>
            <a:r>
              <a:rPr lang="it-IT" sz="2000" dirty="0" err="1"/>
              <a:t>intentions</a:t>
            </a:r>
            <a:endParaRPr lang="it-IT" sz="2000" dirty="0"/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2000" dirty="0"/>
              <a:t>Real </a:t>
            </a:r>
            <a:r>
              <a:rPr lang="it-IT" sz="2000" dirty="0" err="1"/>
              <a:t>purchases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from customers with the </a:t>
            </a:r>
            <a:r>
              <a:rPr lang="it-IT" sz="2000" dirty="0" err="1"/>
              <a:t>highest</a:t>
            </a:r>
            <a:r>
              <a:rPr lang="it-IT" sz="2000" dirty="0"/>
              <a:t> score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sz="2000" dirty="0"/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800" b="1" dirty="0"/>
              <a:t>Customer </a:t>
            </a:r>
            <a:r>
              <a:rPr lang="it-IT" sz="2800" b="1" dirty="0" err="1"/>
              <a:t>satisfaction</a:t>
            </a:r>
            <a:r>
              <a:rPr lang="it-IT" sz="2800" b="1" dirty="0"/>
              <a:t> and brand loyalty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2000" dirty="0"/>
              <a:t>High-</a:t>
            </a:r>
            <a:r>
              <a:rPr lang="it-IT" sz="2000" dirty="0" err="1"/>
              <a:t>satisfaction</a:t>
            </a:r>
            <a:r>
              <a:rPr lang="it-IT" sz="2000" dirty="0"/>
              <a:t> customers </a:t>
            </a:r>
            <a:r>
              <a:rPr lang="it-IT" sz="2000" dirty="0" err="1"/>
              <a:t>change</a:t>
            </a:r>
            <a:r>
              <a:rPr lang="it-IT" sz="2000" dirty="0"/>
              <a:t> </a:t>
            </a:r>
            <a:r>
              <a:rPr lang="it-IT" sz="2000" dirty="0" err="1"/>
              <a:t>consumption</a:t>
            </a:r>
            <a:r>
              <a:rPr lang="it-IT" sz="2000" dirty="0"/>
              <a:t> </a:t>
            </a:r>
            <a:r>
              <a:rPr lang="it-IT" sz="2000" dirty="0" err="1"/>
              <a:t>habits</a:t>
            </a:r>
            <a:endParaRPr lang="it-IT" sz="2000" dirty="0"/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2000" dirty="0"/>
              <a:t>In high-competitive </a:t>
            </a:r>
            <a:r>
              <a:rPr lang="it-IT" sz="2000" dirty="0" err="1"/>
              <a:t>industries</a:t>
            </a:r>
            <a:r>
              <a:rPr lang="it-IT" sz="2000" dirty="0"/>
              <a:t>, brand loyalty can be </a:t>
            </a:r>
            <a:r>
              <a:rPr lang="it-IT" sz="2000" dirty="0" err="1"/>
              <a:t>reached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with </a:t>
            </a:r>
            <a:r>
              <a:rPr lang="it-IT" sz="2000" dirty="0" err="1"/>
              <a:t>very</a:t>
            </a:r>
            <a:r>
              <a:rPr lang="it-IT" sz="2000" dirty="0"/>
              <a:t> high customer </a:t>
            </a:r>
            <a:r>
              <a:rPr lang="it-IT" sz="2000" dirty="0" err="1"/>
              <a:t>satisfaction</a:t>
            </a:r>
            <a:r>
              <a:rPr lang="it-IT" sz="2000" dirty="0"/>
              <a:t> </a:t>
            </a:r>
            <a:r>
              <a:rPr lang="it-IT" sz="2000" dirty="0" err="1"/>
              <a:t>rates</a:t>
            </a:r>
            <a:endParaRPr lang="it-IT" sz="2000" dirty="0"/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sz="2000" dirty="0"/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800" b="1" dirty="0"/>
              <a:t>Social media interaction and </a:t>
            </a:r>
            <a:r>
              <a:rPr lang="it-IT" sz="2800" b="1" dirty="0" err="1"/>
              <a:t>purchase</a:t>
            </a:r>
            <a:r>
              <a:rPr lang="it-IT" sz="2800" b="1" dirty="0"/>
              <a:t> </a:t>
            </a:r>
            <a:r>
              <a:rPr lang="it-IT" sz="2800" b="1" dirty="0" err="1"/>
              <a:t>behaviour</a:t>
            </a:r>
            <a:endParaRPr lang="it-IT" sz="2800" b="1" dirty="0"/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2000" dirty="0"/>
              <a:t>YouTube </a:t>
            </a:r>
            <a:r>
              <a:rPr lang="it-IT" sz="2000" dirty="0" err="1"/>
              <a:t>videos</a:t>
            </a:r>
            <a:r>
              <a:rPr lang="it-IT" sz="2000" dirty="0"/>
              <a:t> </a:t>
            </a:r>
            <a:r>
              <a:rPr lang="it-IT" sz="2000" dirty="0" err="1"/>
              <a:t>posted</a:t>
            </a:r>
            <a:r>
              <a:rPr lang="it-IT" sz="2000" dirty="0"/>
              <a:t> by ONG </a:t>
            </a:r>
            <a:r>
              <a:rPr lang="it-IT" sz="2000" dirty="0" err="1"/>
              <a:t>have</a:t>
            </a:r>
            <a:r>
              <a:rPr lang="it-IT" sz="2000" dirty="0"/>
              <a:t> a </a:t>
            </a:r>
            <a:r>
              <a:rPr lang="it-IT" sz="2000" dirty="0" err="1"/>
              <a:t>huge</a:t>
            </a:r>
            <a:r>
              <a:rPr lang="it-IT" sz="2000" dirty="0"/>
              <a:t> </a:t>
            </a:r>
            <a:r>
              <a:rPr lang="it-IT" sz="2000" dirty="0" err="1"/>
              <a:t>amount</a:t>
            </a:r>
            <a:r>
              <a:rPr lang="it-IT" sz="2000" dirty="0"/>
              <a:t> of interactions </a:t>
            </a:r>
            <a:r>
              <a:rPr lang="it-IT" sz="2000" dirty="0" err="1"/>
              <a:t>but</a:t>
            </a:r>
            <a:r>
              <a:rPr lang="it-IT" sz="2000" dirty="0"/>
              <a:t> </a:t>
            </a:r>
            <a:r>
              <a:rPr lang="it-IT" sz="2000" dirty="0" err="1"/>
              <a:t>very</a:t>
            </a:r>
            <a:r>
              <a:rPr lang="it-IT" sz="2000" dirty="0"/>
              <a:t> </a:t>
            </a:r>
            <a:r>
              <a:rPr lang="it-IT" sz="2000" dirty="0" err="1"/>
              <a:t>few</a:t>
            </a:r>
            <a:r>
              <a:rPr lang="it-IT" sz="2000" dirty="0"/>
              <a:t> </a:t>
            </a:r>
            <a:r>
              <a:rPr lang="it-IT" sz="2000" dirty="0" err="1"/>
              <a:t>contributions</a:t>
            </a:r>
            <a:endParaRPr lang="it-IT" sz="2000" dirty="0"/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sz="2000" dirty="0"/>
          </a:p>
          <a:p>
            <a:pPr marL="457200" indent="-457200" defTabSz="457200" hangingPunct="0">
              <a:buFont typeface="Arial" panose="020B0604020202020204" pitchFamily="34" charset="0"/>
              <a:buChar char="•"/>
            </a:pPr>
            <a:r>
              <a:rPr lang="it-IT" sz="2800" b="1" dirty="0"/>
              <a:t>Google </a:t>
            </a:r>
            <a:r>
              <a:rPr lang="it-IT" sz="2800" b="1" dirty="0" err="1"/>
              <a:t>search</a:t>
            </a:r>
            <a:r>
              <a:rPr lang="it-IT" sz="2800" b="1" dirty="0"/>
              <a:t> position and sales volume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2000" dirty="0"/>
              <a:t>Non linear </a:t>
            </a:r>
            <a:r>
              <a:rPr lang="it-IT" sz="2000" dirty="0" err="1"/>
              <a:t>relationship</a:t>
            </a:r>
            <a:r>
              <a:rPr lang="it-IT" sz="2000" dirty="0"/>
              <a:t> </a:t>
            </a:r>
            <a:r>
              <a:rPr lang="it-IT" sz="2000" dirty="0" err="1"/>
              <a:t>between</a:t>
            </a:r>
            <a:r>
              <a:rPr lang="it-IT" sz="2000" dirty="0"/>
              <a:t> sales volume and Google position of a company/brand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it-IT" sz="2000" b="1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80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532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7142" y="169143"/>
            <a:ext cx="6858000" cy="651971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20094" y="832154"/>
            <a:ext cx="5285621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Green </a:t>
            </a: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consumption</a:t>
            </a: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</a:t>
            </a: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preferences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>
              <a:solidFill>
                <a:srgbClr val="000000"/>
              </a:solidFill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Customers state </a:t>
            </a:r>
            <a:r>
              <a:rPr lang="it-IT" sz="2400" dirty="0">
                <a:solidFill>
                  <a:srgbClr val="000000"/>
                </a:solidFill>
                <a:sym typeface="Calibri"/>
              </a:rPr>
              <a:t>high </a:t>
            </a:r>
            <a:r>
              <a:rPr lang="it-IT" sz="2400" dirty="0" err="1">
                <a:solidFill>
                  <a:srgbClr val="000000"/>
                </a:solidFill>
                <a:sym typeface="Calibri"/>
              </a:rPr>
              <a:t>concerns</a:t>
            </a:r>
            <a:r>
              <a:rPr lang="it-IT" sz="2400" dirty="0">
                <a:solidFill>
                  <a:srgbClr val="00000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0000"/>
                </a:solidFill>
                <a:sym typeface="Calibri"/>
              </a:rPr>
              <a:t>about</a:t>
            </a:r>
            <a:r>
              <a:rPr lang="it-IT" sz="2400" dirty="0">
                <a:solidFill>
                  <a:srgbClr val="00000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0000"/>
                </a:solidFill>
                <a:sym typeface="Calibri"/>
              </a:rPr>
              <a:t>environmental</a:t>
            </a:r>
            <a:r>
              <a:rPr lang="it-IT" sz="2400" dirty="0">
                <a:solidFill>
                  <a:srgbClr val="000000"/>
                </a:solidFill>
                <a:sym typeface="Calibri"/>
              </a:rPr>
              <a:t> challenges and </a:t>
            </a:r>
            <a:r>
              <a:rPr lang="it-IT" sz="2400" dirty="0" err="1">
                <a:solidFill>
                  <a:srgbClr val="000000"/>
                </a:solidFill>
                <a:sym typeface="Calibri"/>
              </a:rPr>
              <a:t>climate</a:t>
            </a:r>
            <a:r>
              <a:rPr lang="it-IT" sz="2400" dirty="0">
                <a:solidFill>
                  <a:srgbClr val="00000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0000"/>
                </a:solidFill>
                <a:sym typeface="Calibri"/>
              </a:rPr>
              <a:t>changes</a:t>
            </a:r>
            <a:r>
              <a:rPr lang="it-IT" sz="2400" dirty="0">
                <a:solidFill>
                  <a:srgbClr val="000000"/>
                </a:solidFill>
                <a:sym typeface="Calibri"/>
              </a:rPr>
              <a:t>. </a:t>
            </a:r>
            <a:r>
              <a:rPr lang="it-IT" sz="2400" dirty="0" err="1">
                <a:solidFill>
                  <a:srgbClr val="000000"/>
                </a:solidFill>
                <a:sym typeface="Calibri"/>
              </a:rPr>
              <a:t>However</a:t>
            </a:r>
            <a:r>
              <a:rPr lang="it-IT" sz="2400" dirty="0">
                <a:solidFill>
                  <a:srgbClr val="000000"/>
                </a:solidFill>
                <a:sym typeface="Calibri"/>
              </a:rPr>
              <a:t>, </a:t>
            </a:r>
            <a:r>
              <a:rPr lang="it-IT" sz="2400" dirty="0" err="1">
                <a:solidFill>
                  <a:srgbClr val="000000"/>
                </a:solidFill>
                <a:sym typeface="Calibri"/>
              </a:rPr>
              <a:t>sustainable</a:t>
            </a:r>
            <a:r>
              <a:rPr lang="it-IT" sz="2400" dirty="0">
                <a:solidFill>
                  <a:srgbClr val="000000"/>
                </a:solidFill>
                <a:sym typeface="Calibri"/>
              </a:rPr>
              <a:t> product sales </a:t>
            </a:r>
            <a:r>
              <a:rPr lang="it-IT" sz="2400" dirty="0" err="1">
                <a:solidFill>
                  <a:srgbClr val="000000"/>
                </a:solidFill>
                <a:sym typeface="Calibri"/>
              </a:rPr>
              <a:t>doesn’t</a:t>
            </a:r>
            <a:r>
              <a:rPr lang="it-IT" sz="2400" dirty="0">
                <a:solidFill>
                  <a:srgbClr val="00000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0000"/>
                </a:solidFill>
                <a:sym typeface="Calibri"/>
              </a:rPr>
              <a:t>grow</a:t>
            </a:r>
            <a:r>
              <a:rPr lang="it-IT" sz="2400" dirty="0">
                <a:solidFill>
                  <a:srgbClr val="000000"/>
                </a:solidFill>
                <a:sym typeface="Calibri"/>
              </a:rPr>
              <a:t> in a linear way </a:t>
            </a:r>
            <a:r>
              <a:rPr lang="it-IT" sz="2400" dirty="0" err="1">
                <a:solidFill>
                  <a:srgbClr val="000000"/>
                </a:solidFill>
                <a:sym typeface="Calibri"/>
              </a:rPr>
              <a:t>if</a:t>
            </a:r>
            <a:r>
              <a:rPr lang="it-IT" sz="2400" dirty="0">
                <a:solidFill>
                  <a:srgbClr val="00000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0000"/>
                </a:solidFill>
                <a:sym typeface="Calibri"/>
              </a:rPr>
              <a:t>compared</a:t>
            </a:r>
            <a:r>
              <a:rPr lang="it-IT" sz="2400" dirty="0">
                <a:solidFill>
                  <a:srgbClr val="000000"/>
                </a:solidFill>
                <a:sym typeface="Calibri"/>
              </a:rPr>
              <a:t> with the </a:t>
            </a:r>
            <a:r>
              <a:rPr lang="it-IT" sz="2400" dirty="0" err="1">
                <a:solidFill>
                  <a:srgbClr val="000000"/>
                </a:solidFill>
                <a:sym typeface="Calibri"/>
              </a:rPr>
              <a:t>level</a:t>
            </a:r>
            <a:r>
              <a:rPr lang="it-IT" sz="2400" dirty="0">
                <a:solidFill>
                  <a:srgbClr val="000000"/>
                </a:solidFill>
                <a:sym typeface="Calibri"/>
              </a:rPr>
              <a:t> of </a:t>
            </a:r>
            <a:r>
              <a:rPr lang="it-IT" sz="2400" dirty="0" err="1">
                <a:solidFill>
                  <a:srgbClr val="000000"/>
                </a:solidFill>
                <a:sym typeface="Calibri"/>
              </a:rPr>
              <a:t>environmental</a:t>
            </a:r>
            <a:r>
              <a:rPr lang="it-IT" sz="2400" dirty="0">
                <a:solidFill>
                  <a:srgbClr val="00000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0000"/>
                </a:solidFill>
                <a:sym typeface="Calibri"/>
              </a:rPr>
              <a:t>concern</a:t>
            </a:r>
            <a:r>
              <a:rPr lang="it-IT" sz="2400" dirty="0">
                <a:solidFill>
                  <a:srgbClr val="000000"/>
                </a:solidFill>
                <a:sym typeface="Calibri"/>
              </a:rPr>
              <a:t>.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651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771883"/>
              </p:ext>
            </p:extLst>
          </p:nvPr>
        </p:nvGraphicFramePr>
        <p:xfrm>
          <a:off x="318049" y="79516"/>
          <a:ext cx="11616858" cy="6599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0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8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8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Phases</a:t>
                      </a:r>
                      <a:r>
                        <a:rPr lang="it-IT" sz="1400" dirty="0">
                          <a:effectLst/>
                        </a:rPr>
                        <a:t> of </a:t>
                      </a:r>
                      <a:r>
                        <a:rPr lang="it-IT" sz="1400" dirty="0" err="1">
                          <a:effectLst/>
                        </a:rPr>
                        <a:t>foresight</a:t>
                      </a:r>
                      <a:r>
                        <a:rPr lang="it-IT" sz="1400" dirty="0">
                          <a:effectLst/>
                        </a:rPr>
                        <a:t> (general)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Phases of technology foresight (specific)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Main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questions</a:t>
                      </a:r>
                      <a:r>
                        <a:rPr lang="it-IT" sz="1400" dirty="0">
                          <a:effectLst/>
                        </a:rPr>
                        <a:t> in </a:t>
                      </a:r>
                      <a:r>
                        <a:rPr lang="it-IT" sz="1400" dirty="0" err="1">
                          <a:effectLst/>
                        </a:rPr>
                        <a:t>technology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foresight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Type</a:t>
                      </a:r>
                      <a:r>
                        <a:rPr lang="it-IT" sz="1400" dirty="0">
                          <a:effectLst/>
                        </a:rPr>
                        <a:t> of </a:t>
                      </a:r>
                      <a:r>
                        <a:rPr lang="it-IT" sz="1400" dirty="0" err="1">
                          <a:effectLst/>
                        </a:rPr>
                        <a:t>bias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Impact on </a:t>
                      </a:r>
                      <a:r>
                        <a:rPr lang="it-IT" sz="1400" dirty="0" err="1">
                          <a:effectLst/>
                        </a:rPr>
                        <a:t>technology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foresight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11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Strategic </a:t>
                      </a:r>
                      <a:r>
                        <a:rPr lang="it-IT" sz="1400" dirty="0" err="1">
                          <a:effectLst/>
                        </a:rPr>
                        <a:t>intelli</a:t>
                      </a:r>
                      <a:r>
                        <a:rPr lang="it-IT" sz="1400" dirty="0">
                          <a:effectLst/>
                        </a:rPr>
                        <a:t>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gence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Statement of the goal of the foresight exercise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Societal issues addressed by the technology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Framing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effect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Implicit positive framing of the technology under study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Overlooking of risks/ costs of adoption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Technology trends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Main trends in the evolution of technology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Desirability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bias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Overconfidence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Overestimation of the probability of future (beneficial) developments of the technology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082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Sense making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Technology options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Options available within a given time frame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Advocacy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bias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Overconfidence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Distorsion in the comparison between future developments of technology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1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Technology roadmap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Time needed to achieve desired levels of performance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Planning fallacy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Overconfidence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Desirability bias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Underestimation of the time and cost needed to achieve desired levels of performance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11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Selecting priorities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User analysis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Social and market acceptance of the technology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False </a:t>
                      </a:r>
                      <a:r>
                        <a:rPr lang="it-IT" sz="1400" dirty="0" err="1">
                          <a:effectLst/>
                        </a:rPr>
                        <a:t>consensus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effect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Overestimation of the share of potential users interested in the technology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Overestimation of technology acceptance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1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Technology maturity analysis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Closeness to the market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Desirability bias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Hindsight bias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Overestimation of the maturity of technology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Lack of attention to negative information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720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Implemen</a:t>
                      </a:r>
                      <a:r>
                        <a:rPr lang="it-IT" sz="1400" dirty="0">
                          <a:effectLst/>
                        </a:rPr>
                        <a:t>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tation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Market analysis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Time path of diffusion of the technology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Anchoring bias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Hindsight bias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Anchoring</a:t>
                      </a:r>
                      <a:r>
                        <a:rPr lang="it-IT" sz="1400" dirty="0">
                          <a:effectLst/>
                        </a:rPr>
                        <a:t> of the market </a:t>
                      </a:r>
                      <a:r>
                        <a:rPr lang="it-IT" sz="1400" dirty="0" err="1">
                          <a:effectLst/>
                        </a:rPr>
                        <a:t>size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estimates</a:t>
                      </a:r>
                      <a:r>
                        <a:rPr lang="it-IT" sz="1400" dirty="0">
                          <a:effectLst/>
                        </a:rPr>
                        <a:t> on the </a:t>
                      </a:r>
                      <a:r>
                        <a:rPr lang="it-IT" sz="1400" dirty="0" err="1">
                          <a:effectLst/>
                        </a:rPr>
                        <a:t>basis</a:t>
                      </a:r>
                      <a:r>
                        <a:rPr lang="it-IT" sz="1400" dirty="0">
                          <a:effectLst/>
                        </a:rPr>
                        <a:t> of the </a:t>
                      </a:r>
                      <a:r>
                        <a:rPr lang="it-IT" sz="1400" dirty="0" err="1">
                          <a:effectLst/>
                        </a:rPr>
                        <a:t>size</a:t>
                      </a:r>
                      <a:r>
                        <a:rPr lang="it-IT" sz="1400" dirty="0">
                          <a:effectLst/>
                        </a:rPr>
                        <a:t> of the </a:t>
                      </a:r>
                      <a:r>
                        <a:rPr lang="it-IT" sz="1400" dirty="0" err="1">
                          <a:effectLst/>
                        </a:rPr>
                        <a:t>potential</a:t>
                      </a:r>
                      <a:r>
                        <a:rPr lang="it-IT" sz="1400" dirty="0">
                          <a:effectLst/>
                        </a:rPr>
                        <a:t> market (</a:t>
                      </a:r>
                      <a:r>
                        <a:rPr lang="it-IT" sz="1400" dirty="0" err="1">
                          <a:effectLst/>
                        </a:rPr>
                        <a:t>saturation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level</a:t>
                      </a:r>
                      <a:r>
                        <a:rPr lang="it-IT" sz="14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Tendency</a:t>
                      </a:r>
                      <a:r>
                        <a:rPr lang="it-IT" sz="1400" dirty="0">
                          <a:effectLst/>
                        </a:rPr>
                        <a:t> to </a:t>
                      </a:r>
                      <a:r>
                        <a:rPr lang="it-IT" sz="1400" dirty="0" err="1">
                          <a:effectLst/>
                        </a:rPr>
                        <a:t>attribute</a:t>
                      </a:r>
                      <a:r>
                        <a:rPr lang="it-IT" sz="1400" dirty="0">
                          <a:effectLst/>
                        </a:rPr>
                        <a:t> to </a:t>
                      </a:r>
                      <a:r>
                        <a:rPr lang="it-IT" sz="1400" dirty="0" err="1">
                          <a:effectLst/>
                        </a:rPr>
                        <a:t>others</a:t>
                      </a:r>
                      <a:r>
                        <a:rPr lang="it-IT" sz="1400" dirty="0">
                          <a:effectLst/>
                        </a:rPr>
                        <a:t> the </a:t>
                      </a:r>
                      <a:r>
                        <a:rPr lang="it-IT" sz="1400" dirty="0" err="1">
                          <a:effectLst/>
                        </a:rPr>
                        <a:t>same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level</a:t>
                      </a:r>
                      <a:r>
                        <a:rPr lang="it-IT" sz="1400" dirty="0">
                          <a:effectLst/>
                        </a:rPr>
                        <a:t> of </a:t>
                      </a:r>
                      <a:r>
                        <a:rPr lang="it-IT" sz="1400" dirty="0" err="1">
                          <a:effectLst/>
                        </a:rPr>
                        <a:t>knowledge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4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Policy-</a:t>
                      </a:r>
                      <a:r>
                        <a:rPr lang="it-IT" sz="1400" dirty="0" err="1">
                          <a:effectLst/>
                        </a:rPr>
                        <a:t>making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Decisions based on the foresight results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Overconfidence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Advice taking bias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Lack</a:t>
                      </a:r>
                      <a:r>
                        <a:rPr lang="it-IT" sz="1400" dirty="0">
                          <a:effectLst/>
                        </a:rPr>
                        <a:t> of </a:t>
                      </a:r>
                      <a:r>
                        <a:rPr lang="it-IT" sz="1400" dirty="0" err="1">
                          <a:effectLst/>
                        </a:rPr>
                        <a:t>understanding</a:t>
                      </a:r>
                      <a:r>
                        <a:rPr lang="it-IT" sz="1400" dirty="0">
                          <a:effectLst/>
                        </a:rPr>
                        <a:t> of the use of </a:t>
                      </a:r>
                      <a:r>
                        <a:rPr lang="it-IT" sz="1400" dirty="0" err="1">
                          <a:effectLst/>
                        </a:rPr>
                        <a:t>results</a:t>
                      </a:r>
                      <a:r>
                        <a:rPr lang="it-IT" sz="1400" dirty="0">
                          <a:effectLst/>
                        </a:rPr>
                        <a:t> of the </a:t>
                      </a:r>
                      <a:r>
                        <a:rPr lang="it-IT" sz="1400" dirty="0" err="1">
                          <a:effectLst/>
                        </a:rPr>
                        <a:t>foresight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study</a:t>
                      </a:r>
                      <a:r>
                        <a:rPr lang="it-IT" sz="1400" dirty="0">
                          <a:effectLst/>
                        </a:rPr>
                        <a:t> by policy </a:t>
                      </a:r>
                      <a:r>
                        <a:rPr lang="it-IT" sz="1400" dirty="0" err="1">
                          <a:effectLst/>
                        </a:rPr>
                        <a:t>makers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05" marR="5140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92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6449" y="811033"/>
            <a:ext cx="8237551" cy="598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Framing</a:t>
            </a: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endParaRPr lang="it-IT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framing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describes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situation in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cognitive task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deeply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equally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legitimate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task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descriptions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severely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cognitive </a:t>
            </a:r>
            <a:r>
              <a:rPr lang="it-I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it-IT" dirty="0"/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dirty="0" err="1"/>
              <a:t>people</a:t>
            </a:r>
            <a:r>
              <a:rPr lang="it-IT" dirty="0"/>
              <a:t> </a:t>
            </a:r>
            <a:r>
              <a:rPr lang="it-IT" dirty="0" err="1"/>
              <a:t>react</a:t>
            </a:r>
            <a:r>
              <a:rPr lang="it-IT" dirty="0"/>
              <a:t> </a:t>
            </a:r>
            <a:r>
              <a:rPr lang="it-IT" dirty="0" err="1"/>
              <a:t>differently</a:t>
            </a:r>
            <a:r>
              <a:rPr lang="it-IT" dirty="0"/>
              <a:t> to a </a:t>
            </a:r>
            <a:r>
              <a:rPr lang="it-IT" dirty="0" err="1"/>
              <a:t>decision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according</a:t>
            </a:r>
            <a:r>
              <a:rPr lang="it-IT" dirty="0"/>
              <a:t> to the way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framed</a:t>
            </a:r>
            <a:r>
              <a:rPr lang="it-IT" dirty="0"/>
              <a:t> in the task </a:t>
            </a:r>
            <a:r>
              <a:rPr lang="it-IT" dirty="0" err="1"/>
              <a:t>description</a:t>
            </a:r>
            <a:r>
              <a:rPr lang="it-IT" dirty="0"/>
              <a:t>,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dirty="0"/>
              <a:t>In </a:t>
            </a:r>
            <a:r>
              <a:rPr lang="it-IT" dirty="0" err="1"/>
              <a:t>particular</a:t>
            </a:r>
            <a:r>
              <a:rPr lang="it-IT" dirty="0"/>
              <a:t>, </a:t>
            </a:r>
            <a:r>
              <a:rPr lang="it-IT" dirty="0" err="1"/>
              <a:t>framing</a:t>
            </a:r>
            <a:r>
              <a:rPr lang="it-IT" dirty="0"/>
              <a:t> a </a:t>
            </a:r>
            <a:r>
              <a:rPr lang="it-IT" dirty="0" err="1"/>
              <a:t>problem</a:t>
            </a:r>
            <a:r>
              <a:rPr lang="it-IT" dirty="0"/>
              <a:t> in </a:t>
            </a:r>
            <a:r>
              <a:rPr lang="it-IT" dirty="0" err="1"/>
              <a:t>terms</a:t>
            </a:r>
            <a:r>
              <a:rPr lang="it-IT" dirty="0"/>
              <a:t> of </a:t>
            </a:r>
            <a:r>
              <a:rPr lang="it-IT" dirty="0" err="1"/>
              <a:t>losses</a:t>
            </a:r>
            <a:r>
              <a:rPr lang="it-IT" dirty="0"/>
              <a:t> </a:t>
            </a:r>
            <a:r>
              <a:rPr lang="it-IT" dirty="0" err="1"/>
              <a:t>induces</a:t>
            </a:r>
            <a:r>
              <a:rPr lang="it-IT" dirty="0"/>
              <a:t> more </a:t>
            </a:r>
            <a:r>
              <a:rPr lang="it-IT" dirty="0" err="1"/>
              <a:t>risk-taking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framing</a:t>
            </a:r>
            <a:r>
              <a:rPr lang="it-IT" dirty="0"/>
              <a:t> in </a:t>
            </a:r>
            <a:r>
              <a:rPr lang="it-IT" dirty="0" err="1"/>
              <a:t>terms</a:t>
            </a:r>
            <a:r>
              <a:rPr lang="it-IT" dirty="0"/>
              <a:t> of </a:t>
            </a:r>
            <a:r>
              <a:rPr lang="it-IT" dirty="0" err="1"/>
              <a:t>gains</a:t>
            </a:r>
            <a:r>
              <a:rPr lang="it-IT" dirty="0"/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err="1"/>
              <a:t>Tversky</a:t>
            </a:r>
            <a:r>
              <a:rPr lang="it-IT" dirty="0"/>
              <a:t> and </a:t>
            </a:r>
            <a:r>
              <a:rPr lang="it-IT" dirty="0" err="1"/>
              <a:t>Kahneman</a:t>
            </a:r>
            <a:r>
              <a:rPr lang="it-IT" dirty="0"/>
              <a:t> (1981)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err="1"/>
              <a:t>Risk</a:t>
            </a:r>
            <a:r>
              <a:rPr lang="it-IT" dirty="0"/>
              <a:t> or </a:t>
            </a:r>
            <a:r>
              <a:rPr lang="it-IT" dirty="0" err="1"/>
              <a:t>loss</a:t>
            </a:r>
            <a:r>
              <a:rPr lang="it-IT" dirty="0"/>
              <a:t> </a:t>
            </a:r>
            <a:r>
              <a:rPr lang="it-IT" dirty="0" err="1"/>
              <a:t>aversion</a:t>
            </a:r>
            <a:r>
              <a:rPr lang="it-IT" dirty="0"/>
              <a:t> </a:t>
            </a:r>
            <a:r>
              <a:rPr lang="it-IT" dirty="0" err="1"/>
              <a:t>occurs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people</a:t>
            </a:r>
            <a:r>
              <a:rPr lang="it-IT" dirty="0"/>
              <a:t> </a:t>
            </a:r>
            <a:r>
              <a:rPr lang="it-IT" dirty="0" err="1"/>
              <a:t>prefer</a:t>
            </a:r>
            <a:r>
              <a:rPr lang="it-IT" dirty="0"/>
              <a:t> a small </a:t>
            </a:r>
            <a:r>
              <a:rPr lang="it-IT" dirty="0" err="1"/>
              <a:t>reward</a:t>
            </a:r>
            <a:r>
              <a:rPr lang="it-IT" dirty="0"/>
              <a:t> with </a:t>
            </a:r>
            <a:r>
              <a:rPr lang="it-IT" dirty="0" err="1"/>
              <a:t>greater</a:t>
            </a:r>
            <a:r>
              <a:rPr lang="it-IT" dirty="0"/>
              <a:t> </a:t>
            </a:r>
            <a:r>
              <a:rPr lang="it-IT" dirty="0" err="1"/>
              <a:t>certainty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a large </a:t>
            </a:r>
            <a:r>
              <a:rPr lang="it-IT" dirty="0" err="1"/>
              <a:t>reward</a:t>
            </a:r>
            <a:r>
              <a:rPr lang="it-IT" dirty="0"/>
              <a:t> with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certainty</a:t>
            </a:r>
            <a:r>
              <a:rPr lang="it-IT" dirty="0"/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err="1"/>
              <a:t>Framing</a:t>
            </a:r>
            <a:r>
              <a:rPr lang="it-IT" dirty="0"/>
              <a:t> a </a:t>
            </a:r>
            <a:r>
              <a:rPr lang="it-IT" dirty="0" err="1"/>
              <a:t>problem</a:t>
            </a:r>
            <a:r>
              <a:rPr lang="it-IT" dirty="0"/>
              <a:t> in </a:t>
            </a:r>
            <a:r>
              <a:rPr lang="it-IT" dirty="0" err="1"/>
              <a:t>terms</a:t>
            </a:r>
            <a:r>
              <a:rPr lang="it-IT" dirty="0"/>
              <a:t> of </a:t>
            </a:r>
            <a:r>
              <a:rPr lang="it-IT" dirty="0" err="1"/>
              <a:t>gains</a:t>
            </a:r>
            <a:r>
              <a:rPr lang="it-IT" dirty="0"/>
              <a:t>, or </a:t>
            </a:r>
            <a:r>
              <a:rPr lang="it-IT" dirty="0" err="1"/>
              <a:t>improvement</a:t>
            </a:r>
            <a:r>
              <a:rPr lang="it-IT" dirty="0"/>
              <a:t>, </a:t>
            </a:r>
            <a:r>
              <a:rPr lang="it-IT" dirty="0" err="1"/>
              <a:t>activates</a:t>
            </a:r>
            <a:r>
              <a:rPr lang="it-IT" dirty="0"/>
              <a:t> a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response</a:t>
            </a:r>
            <a:r>
              <a:rPr lang="it-IT" dirty="0"/>
              <a:t> (</a:t>
            </a:r>
            <a:r>
              <a:rPr lang="it-IT" dirty="0" err="1"/>
              <a:t>Tversky</a:t>
            </a:r>
            <a:r>
              <a:rPr lang="it-IT" dirty="0"/>
              <a:t> and </a:t>
            </a:r>
            <a:r>
              <a:rPr lang="it-IT" dirty="0" err="1"/>
              <a:t>Kahneman</a:t>
            </a:r>
            <a:r>
              <a:rPr lang="it-IT" dirty="0"/>
              <a:t>, 1985).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1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6449" y="811033"/>
            <a:ext cx="8237551" cy="382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</a:t>
            </a:r>
            <a:r>
              <a:rPr lang="it-IT" sz="32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frame </a:t>
            </a:r>
            <a:r>
              <a:rPr lang="it-IT" sz="32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foresight</a:t>
            </a: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32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/>
              <a:t>A </a:t>
            </a:r>
            <a:r>
              <a:rPr lang="it-IT" sz="2400" dirty="0" err="1"/>
              <a:t>commonly</a:t>
            </a:r>
            <a:r>
              <a:rPr lang="it-IT" sz="2400" dirty="0"/>
              <a:t> </a:t>
            </a:r>
            <a:r>
              <a:rPr lang="it-IT" sz="2400" dirty="0" err="1"/>
              <a:t>adopted</a:t>
            </a:r>
            <a:r>
              <a:rPr lang="it-IT" sz="2400" dirty="0"/>
              <a:t> </a:t>
            </a:r>
            <a:r>
              <a:rPr lang="it-IT" sz="2400" dirty="0" err="1"/>
              <a:t>framing</a:t>
            </a:r>
            <a:r>
              <a:rPr lang="it-IT" sz="2400" dirty="0"/>
              <a:t> of </a:t>
            </a:r>
            <a:r>
              <a:rPr lang="it-IT" sz="2400" dirty="0" err="1"/>
              <a:t>foresight</a:t>
            </a:r>
            <a:r>
              <a:rPr lang="it-IT" sz="2400" dirty="0"/>
              <a:t> </a:t>
            </a:r>
            <a:r>
              <a:rPr lang="it-IT" sz="2400" dirty="0" err="1"/>
              <a:t>questions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in </a:t>
            </a:r>
            <a:r>
              <a:rPr lang="it-IT" sz="2400" dirty="0" err="1"/>
              <a:t>terms</a:t>
            </a:r>
            <a:r>
              <a:rPr lang="it-IT" sz="2400" dirty="0"/>
              <a:t> of </a:t>
            </a:r>
            <a:r>
              <a:rPr lang="it-IT" sz="2400" i="1" dirty="0" err="1"/>
              <a:t>solutions</a:t>
            </a:r>
            <a:r>
              <a:rPr lang="it-IT" sz="2400" dirty="0"/>
              <a:t> (positive) to </a:t>
            </a:r>
            <a:r>
              <a:rPr lang="it-IT" sz="2400" dirty="0" err="1"/>
              <a:t>unsolved</a:t>
            </a:r>
            <a:r>
              <a:rPr lang="it-IT" sz="2400" dirty="0"/>
              <a:t> </a:t>
            </a:r>
            <a:r>
              <a:rPr lang="it-IT" sz="2400" i="1" dirty="0" err="1"/>
              <a:t>problems</a:t>
            </a:r>
            <a:r>
              <a:rPr lang="it-IT" sz="2400" dirty="0"/>
              <a:t> (negative).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clearly</a:t>
            </a:r>
            <a:r>
              <a:rPr lang="it-IT" sz="2400" dirty="0"/>
              <a:t> </a:t>
            </a:r>
            <a:r>
              <a:rPr lang="it-IT" sz="2400" dirty="0" err="1"/>
              <a:t>legitimate</a:t>
            </a:r>
            <a:r>
              <a:rPr lang="it-IT" sz="2400" dirty="0"/>
              <a:t>,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bears</a:t>
            </a:r>
            <a:r>
              <a:rPr lang="it-IT" sz="2400" dirty="0"/>
              <a:t> the </a:t>
            </a:r>
            <a:r>
              <a:rPr lang="it-IT" sz="2400" dirty="0" err="1"/>
              <a:t>risk</a:t>
            </a:r>
            <a:r>
              <a:rPr lang="it-IT" sz="2400" dirty="0"/>
              <a:t> of </a:t>
            </a:r>
            <a:r>
              <a:rPr lang="it-IT" sz="2400" dirty="0" err="1"/>
              <a:t>ruling</a:t>
            </a:r>
            <a:r>
              <a:rPr lang="it-IT" sz="2400" dirty="0"/>
              <a:t> out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representations</a:t>
            </a:r>
            <a:r>
              <a:rPr lang="it-IT" sz="2400" dirty="0"/>
              <a:t> of </a:t>
            </a:r>
            <a:r>
              <a:rPr lang="it-IT" sz="2400" dirty="0" err="1"/>
              <a:t>technologies</a:t>
            </a:r>
            <a:r>
              <a:rPr lang="it-IT" sz="2400" dirty="0"/>
              <a:t> and </a:t>
            </a:r>
            <a:r>
              <a:rPr lang="it-IT" sz="2400" dirty="0" err="1"/>
              <a:t>overshadowing</a:t>
            </a:r>
            <a:r>
              <a:rPr lang="it-IT" sz="2400" dirty="0"/>
              <a:t>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costs</a:t>
            </a:r>
            <a:r>
              <a:rPr lang="it-IT" sz="2400" dirty="0"/>
              <a:t> and </a:t>
            </a:r>
            <a:r>
              <a:rPr lang="it-IT" sz="2400" dirty="0" err="1"/>
              <a:t>risks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6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24932" y="954157"/>
            <a:ext cx="8142136" cy="529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Desirability</a:t>
            </a: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</a:t>
            </a:r>
            <a:endParaRPr lang="it-IT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xperts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positive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probability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desirability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distortion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originated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preferences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cognitive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desirability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larger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engaged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affective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reactions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large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uncertainty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prospect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distant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5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0059" y="349857"/>
            <a:ext cx="8298512" cy="6482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</a:t>
            </a:r>
            <a:r>
              <a:rPr lang="it-IT" sz="32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mitigate the </a:t>
            </a:r>
            <a:r>
              <a:rPr lang="it-IT" sz="32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Desirability</a:t>
            </a: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</a:t>
            </a: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distort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probability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preferred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alternative (De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Patino-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Echevery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Fischbeck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2009).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Lench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Bench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2012),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variety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fields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investors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Olsen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1997)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forecasters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Mayraz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2011)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election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voters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Redlawsk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2002)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 fans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Babad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Katz, 1991).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Delphi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mitigate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overconfidence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desirability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1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1965" y="1011928"/>
            <a:ext cx="9748299" cy="5281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dvocacy</a:t>
            </a:r>
            <a:r>
              <a:rPr lang="it-I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</a:t>
            </a:r>
            <a:endParaRPr lang="it-IT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consciuos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over-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estimation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prospects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competition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Tull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1967;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Tyebjee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1987).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probability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success in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actively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champion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some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underline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necessarily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professionalism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hidden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genuine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beliefs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superiority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some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supported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and/or industrial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adequately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counterargumentation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08598" y="567384"/>
            <a:ext cx="9692640" cy="5878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Overconfidence</a:t>
            </a:r>
            <a:endParaRPr lang="it-IT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misplaced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belief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accuracy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one’s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judgments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 large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cognitive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correctly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judgment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dominant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overestimate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accurate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judgments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precision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accuracy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overconfidence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overprecision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unwarranted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certainty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overestimate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absolute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performance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overestimation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relative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overplacement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5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06164" y="0"/>
            <a:ext cx="8022866" cy="6166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</a:t>
            </a:r>
            <a:r>
              <a:rPr lang="it-IT" sz="3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fallacy</a:t>
            </a:r>
            <a:endParaRPr lang="it-IT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systematically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overestimate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underestimate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time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Kahneman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Tversky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1979;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Sharot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Korn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Dolan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2011;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Sharot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2012).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a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future and in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doing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focus on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optimistic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Newby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-Clark et al. 2000).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persist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fallacy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face of negative feedback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Buehler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Griffin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1994).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Camerer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Johnson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succintly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said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poorly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Camerer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Johnson, 1991, 196).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11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1623</Words>
  <Application>Microsoft Office PowerPoint</Application>
  <PresentationFormat>Widescreen</PresentationFormat>
  <Paragraphs>165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Cognitive biases in future oriented studies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Bonaccorsi</dc:creator>
  <cp:lastModifiedBy>Leonello Trivelli</cp:lastModifiedBy>
  <cp:revision>12</cp:revision>
  <dcterms:created xsi:type="dcterms:W3CDTF">2019-11-25T11:15:52Z</dcterms:created>
  <dcterms:modified xsi:type="dcterms:W3CDTF">2019-12-12T12:54:33Z</dcterms:modified>
</cp:coreProperties>
</file>